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69" r:id="rId3"/>
    <p:sldId id="270" r:id="rId4"/>
    <p:sldId id="268" r:id="rId5"/>
    <p:sldId id="272" r:id="rId6"/>
    <p:sldId id="271" r:id="rId7"/>
    <p:sldId id="281" r:id="rId8"/>
    <p:sldId id="274" r:id="rId9"/>
    <p:sldId id="282" r:id="rId10"/>
    <p:sldId id="294" r:id="rId11"/>
    <p:sldId id="295" r:id="rId12"/>
    <p:sldId id="296" r:id="rId13"/>
    <p:sldId id="297" r:id="rId14"/>
    <p:sldId id="299" r:id="rId15"/>
    <p:sldId id="283" r:id="rId16"/>
    <p:sldId id="284" r:id="rId17"/>
    <p:sldId id="277" r:id="rId18"/>
    <p:sldId id="285" r:id="rId19"/>
    <p:sldId id="275" r:id="rId20"/>
    <p:sldId id="286" r:id="rId21"/>
    <p:sldId id="300" r:id="rId22"/>
    <p:sldId id="276" r:id="rId23"/>
    <p:sldId id="287" r:id="rId24"/>
    <p:sldId id="288" r:id="rId25"/>
    <p:sldId id="278" r:id="rId26"/>
    <p:sldId id="298" r:id="rId27"/>
    <p:sldId id="279" r:id="rId28"/>
    <p:sldId id="280" r:id="rId29"/>
    <p:sldId id="293" r:id="rId30"/>
    <p:sldId id="292" r:id="rId31"/>
    <p:sldId id="291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jpg>
</file>

<file path=ppt/media/image18.jpg>
</file>

<file path=ppt/media/image19.jpg>
</file>

<file path=ppt/media/image2.png>
</file>

<file path=ppt/media/image20.jpeg>
</file>

<file path=ppt/media/image21.jpg>
</file>

<file path=ppt/media/image22.jpg>
</file>

<file path=ppt/media/image23.jpeg>
</file>

<file path=ppt/media/image24.png>
</file>

<file path=ppt/media/image25.jpg>
</file>

<file path=ppt/media/image26.jp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711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2065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5845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58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473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068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3991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5918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416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820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228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70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9017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974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6072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481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124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EF74A68-8499-4BBF-BB6E-863EE183B815}" type="datetimeFigureOut">
              <a:rPr lang="zh-TW" altLang="en-US" smtClean="0"/>
              <a:t>2016/11/2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1204F-A6A0-45B3-A2B1-AFE9C4C3C1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4173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Blackboard Architecture 101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Chi-</a:t>
            </a:r>
            <a:r>
              <a:rPr lang="en-US" altLang="zh-TW" dirty="0" err="1" smtClean="0"/>
              <a:t>Hao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Kuo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986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</a:t>
            </a:r>
            <a:r>
              <a:rPr lang="en-US" altLang="zh-TW" dirty="0" smtClean="0"/>
              <a:t>: </a:t>
            </a:r>
            <a:r>
              <a:rPr lang="en-US" altLang="zh-TW" dirty="0"/>
              <a:t>Agents </a:t>
            </a:r>
            <a:r>
              <a:rPr lang="en-US" altLang="zh-TW" dirty="0" smtClean="0"/>
              <a:t>Doing Same Thing At Same Time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Soldiers Crouching</a:t>
            </a:r>
          </a:p>
          <a:p>
            <a:pPr lvl="1"/>
            <a:r>
              <a:rPr lang="en-US" altLang="zh-TW" dirty="0"/>
              <a:t>Random chance of crouch</a:t>
            </a:r>
          </a:p>
          <a:p>
            <a:pPr lvl="1"/>
            <a:r>
              <a:rPr lang="en-US" altLang="zh-TW" dirty="0"/>
              <a:t>Dodge roll into crouch</a:t>
            </a:r>
          </a:p>
          <a:p>
            <a:pPr lvl="1"/>
            <a:r>
              <a:rPr lang="en-US" altLang="zh-TW" dirty="0"/>
              <a:t>Crouch to get out of firing line</a:t>
            </a:r>
            <a:endParaRPr lang="zh-TW" altLang="en-US" dirty="0"/>
          </a:p>
        </p:txBody>
      </p:sp>
      <p:pic>
        <p:nvPicPr>
          <p:cNvPr id="5" name="Picture 4" descr="C:\temp\UT_TALK\nolf2_crou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0848" y="2439941"/>
            <a:ext cx="379095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7266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</a:t>
            </a:r>
            <a:r>
              <a:rPr lang="en-US" altLang="zh-TW" dirty="0" smtClean="0"/>
              <a:t>: </a:t>
            </a:r>
            <a:r>
              <a:rPr lang="en-US" altLang="zh-TW" dirty="0"/>
              <a:t>Agents </a:t>
            </a:r>
            <a:r>
              <a:rPr lang="en-US" altLang="zh-TW" dirty="0" smtClean="0"/>
              <a:t>Doing Things Too Often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Crowd in FIFA games</a:t>
            </a:r>
          </a:p>
          <a:p>
            <a:r>
              <a:rPr lang="en-US" altLang="zh-TW" dirty="0" smtClean="0"/>
              <a:t>NPCs in GTA series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8" y="2474260"/>
            <a:ext cx="6095998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833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</a:t>
            </a:r>
            <a:r>
              <a:rPr lang="en-US" altLang="zh-TW" dirty="0" smtClean="0"/>
              <a:t>: Pick Roles For Formations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Military diamond formation</a:t>
            </a:r>
          </a:p>
          <a:p>
            <a:r>
              <a:rPr lang="en-US" altLang="zh-TW" dirty="0" smtClean="0"/>
              <a:t>…Or just to fight zombies</a:t>
            </a:r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841" y="2236693"/>
            <a:ext cx="6191191" cy="345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92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Blackboard As Shared Memory Space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What to store?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389" y="2052918"/>
            <a:ext cx="7811246" cy="439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91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Blackboard As Shared Memory Space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What to store?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717" y="1853248"/>
            <a:ext cx="4878601" cy="344371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307" y="3343835"/>
            <a:ext cx="4138978" cy="31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41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</a:t>
            </a:r>
            <a:r>
              <a:rPr lang="en-US" altLang="zh-TW" dirty="0" smtClean="0"/>
              <a:t>Implementation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Two types:</a:t>
            </a:r>
          </a:p>
          <a:p>
            <a:pPr lvl="1"/>
            <a:r>
              <a:rPr lang="en-US" altLang="zh-TW" dirty="0" smtClean="0"/>
              <a:t>Static</a:t>
            </a:r>
          </a:p>
          <a:p>
            <a:pPr lvl="1"/>
            <a:r>
              <a:rPr lang="en-US" altLang="zh-TW" dirty="0" smtClean="0"/>
              <a:t>Dynamic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1978709"/>
            <a:ext cx="5746140" cy="434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83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Static Blackboard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class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MyBlackBoard</a:t>
            </a:r>
            <a:r>
              <a:rPr lang="en-US" altLang="zh-TW" dirty="0" smtClean="0"/>
              <a:t> {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public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MyBlackBoard</a:t>
            </a:r>
            <a:r>
              <a:rPr lang="en-US" altLang="zh-TW" dirty="0"/>
              <a:t>();</a:t>
            </a:r>
          </a:p>
          <a:p>
            <a:pPr marL="0" indent="0">
              <a:buNone/>
            </a:pPr>
            <a:r>
              <a:rPr lang="en-US" altLang="zh-TW" dirty="0"/>
              <a:t>	~</a:t>
            </a:r>
            <a:r>
              <a:rPr lang="en-US" altLang="zh-TW" dirty="0" err="1"/>
              <a:t>MyBlackBoard</a:t>
            </a:r>
            <a:r>
              <a:rPr lang="en-US" altLang="zh-TW" dirty="0"/>
              <a:t>();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// getters/setters</a:t>
            </a:r>
          </a:p>
          <a:p>
            <a:pPr marL="0" indent="0">
              <a:buNone/>
            </a:pPr>
            <a:r>
              <a:rPr lang="en-US" altLang="zh-TW" dirty="0"/>
              <a:t>	...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private: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float</a:t>
            </a:r>
            <a:r>
              <a:rPr lang="en-US" altLang="zh-TW" dirty="0"/>
              <a:t> </a:t>
            </a:r>
            <a:r>
              <a:rPr lang="en-US" altLang="zh-TW" dirty="0" err="1"/>
              <a:t>m_health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Vector2 </a:t>
            </a:r>
            <a:r>
              <a:rPr lang="en-US" altLang="zh-TW" dirty="0" err="1"/>
              <a:t>m_pos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Vector2 </a:t>
            </a:r>
            <a:r>
              <a:rPr lang="en-US" altLang="zh-TW" dirty="0" err="1"/>
              <a:t>m_dir</a:t>
            </a:r>
            <a:r>
              <a:rPr lang="en-US" altLang="zh-TW" dirty="0" smtClean="0"/>
              <a:t>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};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53656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Static Blackboard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Predetermined data to share.</a:t>
            </a:r>
          </a:p>
          <a:p>
            <a:r>
              <a:rPr lang="en-US" altLang="zh-TW" dirty="0"/>
              <a:t>Static amount of data.</a:t>
            </a:r>
          </a:p>
          <a:p>
            <a:r>
              <a:rPr lang="en-US" altLang="zh-TW" dirty="0"/>
              <a:t>Best for intra-agent coordination.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7970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Blackboard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Data to share is not predetermined.</a:t>
            </a:r>
          </a:p>
          <a:p>
            <a:r>
              <a:rPr lang="en-US" altLang="zh-TW" dirty="0"/>
              <a:t>Dynamic amount of data.</a:t>
            </a:r>
          </a:p>
          <a:p>
            <a:r>
              <a:rPr lang="en-US" altLang="zh-TW" dirty="0"/>
              <a:t>Best for inter-agent coordination.</a:t>
            </a:r>
          </a:p>
          <a:p>
            <a:r>
              <a:rPr lang="en-US" altLang="zh-TW" dirty="0"/>
              <a:t>Also useful for intra-agent complex reasoning.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4081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Blackboard Implementation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919" y="1916001"/>
            <a:ext cx="5955105" cy="3964846"/>
          </a:xfrm>
        </p:spPr>
      </p:pic>
    </p:spTree>
    <p:extLst>
      <p:ext uri="{BB962C8B-B14F-4D97-AF65-F5344CB8AC3E}">
        <p14:creationId xmlns:p14="http://schemas.microsoft.com/office/powerpoint/2010/main" val="1156453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</a:t>
            </a:r>
            <a:r>
              <a:rPr lang="en-US" altLang="zh-TW" dirty="0" smtClean="0"/>
              <a:t>Is Blackboard 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39" y="2052918"/>
            <a:ext cx="6526443" cy="439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22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</a:t>
            </a:r>
            <a:r>
              <a:rPr lang="en-US" altLang="zh-TW" dirty="0"/>
              <a:t>Blackboard </a:t>
            </a:r>
            <a:r>
              <a:rPr lang="en-US" altLang="zh-TW" dirty="0" smtClean="0"/>
              <a:t>Implementation in 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00B0F0"/>
                </a:solidFill>
              </a:rPr>
              <a:t>typedef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>
                <a:solidFill>
                  <a:srgbClr val="00B0F0"/>
                </a:solidFill>
              </a:rPr>
              <a:t>enum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 smtClean="0">
                <a:solidFill>
                  <a:srgbClr val="00FFFF"/>
                </a:solidFill>
              </a:rPr>
              <a:t>DataTypeC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 smtClean="0"/>
              <a:t>{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TYPE_NONE,		</a:t>
            </a:r>
            <a:r>
              <a:rPr lang="en-US" altLang="zh-TW" dirty="0">
                <a:solidFill>
                  <a:srgbClr val="92D050"/>
                </a:solidFill>
              </a:rPr>
              <a:t>/* type not specified (default) */</a:t>
            </a:r>
          </a:p>
          <a:p>
            <a:pPr marL="0" indent="0">
              <a:buNone/>
            </a:pPr>
            <a:r>
              <a:rPr lang="en-US" altLang="zh-TW" dirty="0"/>
              <a:t>	TYPE_INT,</a:t>
            </a:r>
          </a:p>
          <a:p>
            <a:pPr marL="0" indent="0">
              <a:buNone/>
            </a:pPr>
            <a:r>
              <a:rPr lang="en-US" altLang="zh-TW" dirty="0"/>
              <a:t>	TYPE_BOOL,</a:t>
            </a:r>
          </a:p>
          <a:p>
            <a:pPr marL="0" indent="0">
              <a:buNone/>
            </a:pPr>
            <a:r>
              <a:rPr lang="en-US" altLang="zh-TW" dirty="0"/>
              <a:t>	TYPE_FLOAT,</a:t>
            </a:r>
          </a:p>
          <a:p>
            <a:pPr marL="0" indent="0">
              <a:buNone/>
            </a:pPr>
            <a:r>
              <a:rPr lang="en-US" altLang="zh-TW" dirty="0"/>
              <a:t>	TYPE_CUSTOM,	</a:t>
            </a:r>
            <a:r>
              <a:rPr lang="en-US" altLang="zh-TW" dirty="0" smtClean="0"/>
              <a:t>	</a:t>
            </a:r>
            <a:r>
              <a:rPr lang="en-US" altLang="zh-TW" dirty="0" smtClean="0">
                <a:solidFill>
                  <a:srgbClr val="92D050"/>
                </a:solidFill>
              </a:rPr>
              <a:t>/* </a:t>
            </a:r>
            <a:r>
              <a:rPr lang="en-US" altLang="zh-TW" dirty="0">
                <a:solidFill>
                  <a:srgbClr val="92D050"/>
                </a:solidFill>
              </a:rPr>
              <a:t>user-defined type */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92D050"/>
                </a:solidFill>
              </a:rPr>
              <a:t>/* add more types here */</a:t>
            </a:r>
          </a:p>
          <a:p>
            <a:pPr marL="0" indent="0">
              <a:buNone/>
            </a:pPr>
            <a:r>
              <a:rPr lang="en-US" altLang="zh-TW" dirty="0"/>
              <a:t>} 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/>
              <a:t>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0725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</a:t>
            </a:r>
            <a:r>
              <a:rPr lang="en-US" altLang="zh-TW" dirty="0"/>
              <a:t>Blackboard </a:t>
            </a:r>
            <a:r>
              <a:rPr lang="en-US" altLang="zh-TW" dirty="0" smtClean="0"/>
              <a:t>Implementation in 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00B0F0"/>
                </a:solidFill>
              </a:rPr>
              <a:t>typedef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>
                <a:solidFill>
                  <a:srgbClr val="00B0F0"/>
                </a:solidFill>
              </a:rPr>
              <a:t>struct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 smtClean="0">
                <a:solidFill>
                  <a:srgbClr val="00FFFF"/>
                </a:solidFill>
              </a:rPr>
              <a:t>MyDataC</a:t>
            </a:r>
            <a:r>
              <a:rPr lang="en-US" altLang="zh-TW" dirty="0" smtClean="0">
                <a:solidFill>
                  <a:srgbClr val="00FFFF"/>
                </a:solidFill>
              </a:rPr>
              <a:t> </a:t>
            </a:r>
            <a:r>
              <a:rPr lang="en-US" altLang="zh-TW" dirty="0" smtClean="0"/>
              <a:t>{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>
                <a:solidFill>
                  <a:srgbClr val="00B0F0"/>
                </a:solidFill>
              </a:rPr>
              <a:t>union</a:t>
            </a:r>
            <a:r>
              <a:rPr lang="en-US" altLang="zh-TW" dirty="0" smtClean="0"/>
              <a:t> {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 err="1">
                <a:solidFill>
                  <a:srgbClr val="00B0F0"/>
                </a:solidFill>
              </a:rPr>
              <a:t>int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/>
              <a:t>m_int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m_bool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float</a:t>
            </a:r>
            <a:r>
              <a:rPr lang="en-US" altLang="zh-TW" dirty="0"/>
              <a:t> </a:t>
            </a:r>
            <a:r>
              <a:rPr lang="en-US" altLang="zh-TW" dirty="0" err="1"/>
              <a:t>m_float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*</a:t>
            </a:r>
            <a:r>
              <a:rPr lang="en-US" altLang="zh-TW" dirty="0" err="1" smtClean="0"/>
              <a:t>m_data</a:t>
            </a:r>
            <a:r>
              <a:rPr lang="en-US" altLang="zh-TW" dirty="0" smtClean="0"/>
              <a:t>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};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>
                <a:solidFill>
                  <a:srgbClr val="00B0F0"/>
                </a:solidFill>
              </a:rPr>
              <a:t>enum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 err="1"/>
              <a:t>m_type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}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230531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</a:t>
            </a:r>
            <a:r>
              <a:rPr lang="en-US" altLang="zh-TW" dirty="0"/>
              <a:t>Blackboard </a:t>
            </a:r>
            <a:r>
              <a:rPr lang="en-US" altLang="zh-TW" dirty="0" smtClean="0"/>
              <a:t>Implementation in 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00B0F0"/>
                </a:solidFill>
              </a:rPr>
              <a:t>typedef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>
                <a:solidFill>
                  <a:srgbClr val="00B0F0"/>
                </a:solidFill>
              </a:rPr>
              <a:t>struct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BlackBoardC</a:t>
            </a:r>
            <a:endParaRPr lang="en-US" altLang="zh-TW" dirty="0">
              <a:solidFill>
                <a:srgbClr val="00FFFF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{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;		</a:t>
            </a:r>
            <a:r>
              <a:rPr lang="en-US" altLang="zh-TW" dirty="0">
                <a:solidFill>
                  <a:srgbClr val="92D050"/>
                </a:solidFill>
              </a:rPr>
              <a:t>/* dynamic allocated data array */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unsigned</a:t>
            </a:r>
            <a:r>
              <a:rPr lang="en-US" altLang="zh-TW" dirty="0"/>
              <a:t> </a:t>
            </a:r>
            <a:r>
              <a:rPr lang="en-US" altLang="zh-TW" dirty="0" err="1"/>
              <a:t>num_data</a:t>
            </a:r>
            <a:r>
              <a:rPr lang="en-US" altLang="zh-TW" dirty="0"/>
              <a:t>;	</a:t>
            </a:r>
            <a:r>
              <a:rPr lang="en-US" altLang="zh-TW" dirty="0">
                <a:solidFill>
                  <a:srgbClr val="92D050"/>
                </a:solidFill>
              </a:rPr>
              <a:t>/* number of data reserved */</a:t>
            </a:r>
          </a:p>
          <a:p>
            <a:pPr marL="0" indent="0">
              <a:buNone/>
            </a:pPr>
            <a:r>
              <a:rPr lang="en-US" altLang="zh-TW" dirty="0"/>
              <a:t>} </a:t>
            </a: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void</a:t>
            </a:r>
            <a:r>
              <a:rPr lang="en-US" altLang="zh-TW" dirty="0" smtClean="0"/>
              <a:t> </a:t>
            </a:r>
            <a:r>
              <a:rPr lang="en-US" altLang="zh-TW" dirty="0" err="1"/>
              <a:t>ReserveDataBB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00B0F0"/>
                </a:solidFill>
              </a:rPr>
              <a:t>unsigned</a:t>
            </a:r>
            <a:r>
              <a:rPr lang="en-US" altLang="zh-TW" dirty="0"/>
              <a:t> </a:t>
            </a:r>
            <a:r>
              <a:rPr lang="en-US" altLang="zh-TW" dirty="0" err="1"/>
              <a:t>num</a:t>
            </a:r>
            <a:r>
              <a:rPr lang="en-US" altLang="zh-TW" dirty="0" smtClean="0"/>
              <a:t>);		</a:t>
            </a:r>
            <a:r>
              <a:rPr lang="en-US" altLang="zh-TW" dirty="0" smtClean="0">
                <a:solidFill>
                  <a:srgbClr val="92D050"/>
                </a:solidFill>
              </a:rPr>
              <a:t>/* </a:t>
            </a:r>
            <a:r>
              <a:rPr lang="en-US" altLang="zh-TW" dirty="0">
                <a:solidFill>
                  <a:srgbClr val="92D050"/>
                </a:solidFill>
              </a:rPr>
              <a:t>reserve data </a:t>
            </a:r>
            <a:r>
              <a:rPr lang="en-US" altLang="zh-TW" dirty="0" smtClean="0">
                <a:solidFill>
                  <a:srgbClr val="92D050"/>
                </a:solidFill>
              </a:rPr>
              <a:t>array */</a:t>
            </a:r>
            <a:endParaRPr lang="en-US" altLang="zh-TW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rgbClr val="00FFFF"/>
                </a:solidFill>
              </a:rPr>
              <a:t>MyData</a:t>
            </a:r>
            <a:r>
              <a:rPr lang="en-US" altLang="zh-TW" dirty="0" smtClean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GetDataBB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00B0F0"/>
                </a:solidFill>
              </a:rPr>
              <a:t>unsigned</a:t>
            </a:r>
            <a:r>
              <a:rPr lang="en-US" altLang="zh-TW" dirty="0"/>
              <a:t> index</a:t>
            </a:r>
            <a:r>
              <a:rPr lang="en-US" altLang="zh-TW" dirty="0" smtClean="0"/>
              <a:t>);	</a:t>
            </a:r>
            <a:r>
              <a:rPr lang="en-US" altLang="zh-TW" dirty="0">
                <a:solidFill>
                  <a:srgbClr val="92D050"/>
                </a:solidFill>
              </a:rPr>
              <a:t>/* get n-</a:t>
            </a:r>
            <a:r>
              <a:rPr lang="en-US" altLang="zh-TW" dirty="0" err="1">
                <a:solidFill>
                  <a:srgbClr val="92D050"/>
                </a:solidFill>
              </a:rPr>
              <a:t>th</a:t>
            </a:r>
            <a:r>
              <a:rPr lang="en-US" altLang="zh-TW" dirty="0">
                <a:solidFill>
                  <a:srgbClr val="92D050"/>
                </a:solidFill>
              </a:rPr>
              <a:t> </a:t>
            </a:r>
            <a:r>
              <a:rPr lang="en-US" altLang="zh-TW" dirty="0" smtClean="0">
                <a:solidFill>
                  <a:srgbClr val="92D050"/>
                </a:solidFill>
              </a:rPr>
              <a:t>data */</a:t>
            </a:r>
            <a:endParaRPr lang="en-US" altLang="zh-TW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void</a:t>
            </a:r>
            <a:r>
              <a:rPr lang="en-US" altLang="zh-TW" dirty="0" smtClean="0"/>
              <a:t> </a:t>
            </a:r>
            <a:r>
              <a:rPr lang="en-US" altLang="zh-TW" dirty="0" err="1"/>
              <a:t>FreeBlackBoard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 smtClean="0"/>
              <a:t>);				</a:t>
            </a:r>
            <a:r>
              <a:rPr lang="en-US" altLang="zh-TW" dirty="0">
                <a:solidFill>
                  <a:srgbClr val="92D050"/>
                </a:solidFill>
              </a:rPr>
              <a:t>/* free memory </a:t>
            </a:r>
            <a:r>
              <a:rPr lang="en-US" altLang="zh-TW" dirty="0" smtClean="0">
                <a:solidFill>
                  <a:srgbClr val="92D050"/>
                </a:solidFill>
              </a:rPr>
              <a:t>*/</a:t>
            </a:r>
            <a:endParaRPr lang="en-US" altLang="zh-TW" dirty="0">
              <a:solidFill>
                <a:srgbClr val="92D050"/>
              </a:solidFill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6530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Dynamic </a:t>
            </a:r>
            <a:r>
              <a:rPr lang="en-US" altLang="zh-TW" dirty="0"/>
              <a:t>Blackboard </a:t>
            </a:r>
            <a:r>
              <a:rPr lang="en-US" altLang="zh-TW" dirty="0" smtClean="0"/>
              <a:t>Implementation in 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void</a:t>
            </a:r>
            <a:r>
              <a:rPr lang="en-US" altLang="zh-TW" dirty="0" smtClean="0"/>
              <a:t> </a:t>
            </a:r>
            <a:r>
              <a:rPr lang="en-US" altLang="zh-TW" dirty="0" err="1"/>
              <a:t>MyDataC_Reset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</a:t>
            </a:r>
            <a:r>
              <a:rPr lang="en-US" altLang="zh-TW" dirty="0" err="1"/>
              <a:t>mydata</a:t>
            </a:r>
            <a:r>
              <a:rPr lang="en-US" altLang="zh-TW" dirty="0" smtClean="0"/>
              <a:t>);			</a:t>
            </a:r>
            <a:r>
              <a:rPr lang="en-US" altLang="zh-TW" dirty="0" smtClean="0">
                <a:solidFill>
                  <a:srgbClr val="92D050"/>
                </a:solidFill>
              </a:rPr>
              <a:t>/* </a:t>
            </a:r>
            <a:r>
              <a:rPr lang="en-US" altLang="zh-TW" dirty="0">
                <a:solidFill>
                  <a:srgbClr val="92D050"/>
                </a:solidFill>
              </a:rPr>
              <a:t>reset data and free allocated memory </a:t>
            </a:r>
            <a:r>
              <a:rPr lang="en-US" altLang="zh-TW" dirty="0" smtClean="0">
                <a:solidFill>
                  <a:srgbClr val="92D050"/>
                </a:solidFill>
              </a:rPr>
              <a:t>*/</a:t>
            </a:r>
            <a:endParaRPr lang="en-US" altLang="zh-TW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bool</a:t>
            </a:r>
            <a:r>
              <a:rPr lang="en-US" altLang="zh-TW" dirty="0" smtClean="0"/>
              <a:t> </a:t>
            </a:r>
            <a:r>
              <a:rPr lang="en-US" altLang="zh-TW" dirty="0" err="1"/>
              <a:t>MyDataC_IsValid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 smtClean="0"/>
              <a:t>);			</a:t>
            </a:r>
            <a:r>
              <a:rPr lang="en-US" altLang="zh-TW" dirty="0" smtClean="0">
                <a:solidFill>
                  <a:srgbClr val="92D050"/>
                </a:solidFill>
              </a:rPr>
              <a:t>/* </a:t>
            </a:r>
            <a:r>
              <a:rPr lang="en-US" altLang="zh-TW" dirty="0">
                <a:solidFill>
                  <a:srgbClr val="92D050"/>
                </a:solidFill>
              </a:rPr>
              <a:t>check if data is already set */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bool</a:t>
            </a:r>
            <a:r>
              <a:rPr lang="en-US" altLang="zh-TW" dirty="0" smtClean="0"/>
              <a:t> </a:t>
            </a:r>
            <a:r>
              <a:rPr lang="en-US" altLang="zh-TW" dirty="0" err="1"/>
              <a:t>MyDataC_IsType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type</a:t>
            </a:r>
            <a:r>
              <a:rPr lang="en-US" altLang="zh-TW" dirty="0" smtClean="0"/>
              <a:t>);	</a:t>
            </a:r>
            <a:r>
              <a:rPr lang="en-US" altLang="zh-TW" dirty="0">
                <a:solidFill>
                  <a:srgbClr val="92D050"/>
                </a:solidFill>
              </a:rPr>
              <a:t>/* check is data is the correct type </a:t>
            </a:r>
            <a:r>
              <a:rPr lang="en-US" altLang="zh-TW" dirty="0" smtClean="0">
                <a:solidFill>
                  <a:srgbClr val="92D050"/>
                </a:solidFill>
              </a:rPr>
              <a:t>*/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92D050"/>
                </a:solidFill>
              </a:rPr>
              <a:t>/* getters */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</a:t>
            </a:r>
            <a:r>
              <a:rPr lang="en-US" altLang="zh-TW" dirty="0" err="1"/>
              <a:t>MyDataC_SetInt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B0F0"/>
                </a:solidFill>
              </a:rPr>
              <a:t>int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/>
              <a:t>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</a:t>
            </a:r>
            <a:r>
              <a:rPr lang="en-US" altLang="zh-TW" dirty="0" err="1"/>
              <a:t>MyDataC_SetBool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</a:t>
            </a:r>
            <a:r>
              <a:rPr lang="en-US" altLang="zh-TW" dirty="0" err="1"/>
              <a:t>MyDataC_SetFloat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B0F0"/>
                </a:solidFill>
              </a:rPr>
              <a:t>float</a:t>
            </a:r>
            <a:r>
              <a:rPr lang="en-US" altLang="zh-TW" dirty="0"/>
              <a:t> 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</a:t>
            </a:r>
            <a:r>
              <a:rPr lang="en-US" altLang="zh-TW" dirty="0" err="1"/>
              <a:t>MyDataC_Set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type, 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*value</a:t>
            </a:r>
            <a:r>
              <a:rPr lang="en-US" altLang="zh-TW" dirty="0" smtClean="0"/>
              <a:t>);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92D050"/>
                </a:solidFill>
              </a:rPr>
              <a:t>/* setters */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MyDataC_GetInt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B0F0"/>
                </a:solidFill>
              </a:rPr>
              <a:t>int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/>
              <a:t>*value);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MyDataC_GetBool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*value);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MyDataC_GetFloat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B0F0"/>
                </a:solidFill>
              </a:rPr>
              <a:t>float</a:t>
            </a:r>
            <a:r>
              <a:rPr lang="en-US" altLang="zh-TW" dirty="0"/>
              <a:t> *value);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MyDataC_Get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mydata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type, 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**value);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09069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Singleton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635" y="1086057"/>
            <a:ext cx="4984377" cy="5677693"/>
          </a:xfrm>
        </p:spPr>
      </p:pic>
    </p:spTree>
    <p:extLst>
      <p:ext uri="{BB962C8B-B14F-4D97-AF65-F5344CB8AC3E}">
        <p14:creationId xmlns:p14="http://schemas.microsoft.com/office/powerpoint/2010/main" val="1787048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Singleton in 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rgbClr val="92D050"/>
                </a:solidFill>
              </a:rPr>
              <a:t>/* C-style singleton */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GetBBInstance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en-US" altLang="zh-TW" dirty="0"/>
              <a:t>{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static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>
                <a:solidFill>
                  <a:srgbClr val="FFFF00"/>
                </a:solidFill>
              </a:rPr>
              <a:t>bb</a:t>
            </a:r>
            <a:r>
              <a:rPr lang="en-US" altLang="zh-TW" dirty="0"/>
              <a:t> = 0;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if</a:t>
            </a:r>
            <a:r>
              <a:rPr lang="en-US" altLang="zh-TW" dirty="0"/>
              <a:t> (</a:t>
            </a:r>
            <a:r>
              <a:rPr lang="en-US" altLang="zh-TW" dirty="0">
                <a:solidFill>
                  <a:srgbClr val="FFFF00"/>
                </a:solidFill>
              </a:rPr>
              <a:t>bb</a:t>
            </a:r>
            <a:r>
              <a:rPr lang="en-US" altLang="zh-TW" dirty="0"/>
              <a:t> == 0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/>
              <a:t>	{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FFFF00"/>
                </a:solidFill>
              </a:rPr>
              <a:t>bb</a:t>
            </a:r>
            <a:r>
              <a:rPr lang="en-US" altLang="zh-TW" dirty="0"/>
              <a:t> = (</a:t>
            </a: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*)</a:t>
            </a:r>
            <a:r>
              <a:rPr lang="en-US" altLang="zh-TW" dirty="0" err="1"/>
              <a:t>malloc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sizeof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/>
              <a:t>));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FFFF00"/>
                </a:solidFill>
              </a:rPr>
              <a:t>bb</a:t>
            </a:r>
            <a:r>
              <a:rPr lang="en-US" altLang="zh-TW" dirty="0"/>
              <a:t>-&gt;</a:t>
            </a:r>
            <a:r>
              <a:rPr lang="en-US" altLang="zh-TW" dirty="0" err="1"/>
              <a:t>num_data</a:t>
            </a:r>
            <a:r>
              <a:rPr lang="en-US" altLang="zh-TW" dirty="0"/>
              <a:t> = 0;</a:t>
            </a:r>
          </a:p>
          <a:p>
            <a:pPr marL="0" indent="0">
              <a:buNone/>
            </a:pPr>
            <a:r>
              <a:rPr lang="en-US" altLang="zh-TW" dirty="0"/>
              <a:t>	}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return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FF00"/>
                </a:solidFill>
              </a:rPr>
              <a:t>bb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9433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Blackboard Implementation in </a:t>
            </a:r>
            <a:r>
              <a:rPr lang="en-US" altLang="zh-TW" dirty="0" smtClean="0"/>
              <a:t>C++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TW" dirty="0" err="1">
                <a:solidFill>
                  <a:srgbClr val="00B0F0"/>
                </a:solidFill>
              </a:rPr>
              <a:t>typedef</a:t>
            </a:r>
            <a:r>
              <a:rPr lang="en-US" altLang="zh-TW" dirty="0">
                <a:solidFill>
                  <a:srgbClr val="00B0F0"/>
                </a:solidFill>
              </a:rPr>
              <a:t> void</a:t>
            </a:r>
            <a:r>
              <a:rPr lang="en-US" altLang="zh-TW" dirty="0"/>
              <a:t> (*</a:t>
            </a:r>
            <a:r>
              <a:rPr lang="en-US" altLang="zh-TW" dirty="0" err="1">
                <a:solidFill>
                  <a:srgbClr val="00FFFF"/>
                </a:solidFill>
              </a:rPr>
              <a:t>MyDataUpdateFunc</a:t>
            </a:r>
            <a:r>
              <a:rPr lang="en-US" altLang="zh-TW" dirty="0"/>
              <a:t>)(</a:t>
            </a:r>
            <a:r>
              <a:rPr lang="en-US" altLang="zh-TW" dirty="0">
                <a:solidFill>
                  <a:srgbClr val="00FFFF"/>
                </a:solidFill>
              </a:rPr>
              <a:t>Agent</a:t>
            </a:r>
            <a:r>
              <a:rPr lang="en-US" altLang="zh-TW" dirty="0"/>
              <a:t> *agent</a:t>
            </a:r>
            <a:r>
              <a:rPr lang="en-US" altLang="zh-TW" dirty="0" smtClean="0"/>
              <a:t>);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err="1">
                <a:solidFill>
                  <a:srgbClr val="00B0F0"/>
                </a:solidFill>
              </a:rPr>
              <a:t>s</a:t>
            </a:r>
            <a:r>
              <a:rPr lang="en-US" altLang="zh-TW" dirty="0" err="1" smtClean="0">
                <a:solidFill>
                  <a:srgbClr val="00B0F0"/>
                </a:solidFill>
              </a:rPr>
              <a:t>truct</a:t>
            </a:r>
            <a:r>
              <a:rPr lang="en-US" altLang="zh-TW" dirty="0" smtClean="0">
                <a:solidFill>
                  <a:srgbClr val="00B0F0"/>
                </a:solidFill>
              </a:rPr>
              <a:t> </a:t>
            </a:r>
            <a:r>
              <a:rPr lang="en-US" altLang="zh-TW" dirty="0" err="1" smtClean="0">
                <a:solidFill>
                  <a:srgbClr val="00FFFF"/>
                </a:solidFill>
              </a:rPr>
              <a:t>MyData</a:t>
            </a:r>
            <a:r>
              <a:rPr lang="en-US" altLang="zh-TW" dirty="0" smtClean="0">
                <a:solidFill>
                  <a:srgbClr val="00FFFF"/>
                </a:solidFill>
              </a:rPr>
              <a:t> </a:t>
            </a:r>
            <a:r>
              <a:rPr lang="en-US" altLang="zh-TW" dirty="0"/>
              <a:t>{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union</a:t>
            </a:r>
            <a:r>
              <a:rPr lang="en-US" altLang="zh-TW" dirty="0"/>
              <a:t> {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 err="1">
                <a:solidFill>
                  <a:srgbClr val="00B0F0"/>
                </a:solidFill>
              </a:rPr>
              <a:t>int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/>
              <a:t>m_int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m_bool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float</a:t>
            </a:r>
            <a:r>
              <a:rPr lang="en-US" altLang="zh-TW" dirty="0"/>
              <a:t> </a:t>
            </a:r>
            <a:r>
              <a:rPr lang="en-US" altLang="zh-TW" dirty="0" err="1"/>
              <a:t>m_float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*</a:t>
            </a:r>
            <a:r>
              <a:rPr lang="en-US" altLang="zh-TW" dirty="0" err="1"/>
              <a:t>m_data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};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>
                <a:solidFill>
                  <a:srgbClr val="00FFFF"/>
                </a:solidFill>
              </a:rPr>
              <a:t>DataType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 err="1"/>
              <a:t>m_type</a:t>
            </a:r>
            <a:r>
              <a:rPr lang="en-US" altLang="zh-TW" dirty="0" smtClean="0"/>
              <a:t>;</a:t>
            </a:r>
          </a:p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en-US" altLang="zh-TW" dirty="0" err="1" smtClean="0">
                <a:solidFill>
                  <a:srgbClr val="00FFFF"/>
                </a:solidFill>
              </a:rPr>
              <a:t>MyDataUpdateFunc</a:t>
            </a:r>
            <a:r>
              <a:rPr lang="en-US" altLang="zh-TW" dirty="0" smtClean="0">
                <a:solidFill>
                  <a:srgbClr val="00FFFF"/>
                </a:solidFill>
              </a:rPr>
              <a:t> </a:t>
            </a:r>
            <a:r>
              <a:rPr lang="en-US" altLang="zh-TW" dirty="0" err="1"/>
              <a:t>m_updateFunc</a:t>
            </a:r>
            <a:r>
              <a:rPr lang="en-US" altLang="zh-TW" dirty="0"/>
              <a:t>;	</a:t>
            </a:r>
            <a:r>
              <a:rPr lang="en-US" altLang="zh-TW" dirty="0">
                <a:solidFill>
                  <a:srgbClr val="92D050"/>
                </a:solidFill>
              </a:rPr>
              <a:t>// update </a:t>
            </a:r>
            <a:r>
              <a:rPr lang="en-US" altLang="zh-TW" dirty="0" smtClean="0">
                <a:solidFill>
                  <a:srgbClr val="92D050"/>
                </a:solidFill>
              </a:rPr>
              <a:t>function</a:t>
            </a:r>
            <a:endParaRPr lang="en-US" altLang="zh-TW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};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70406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Blackboard Implementation in </a:t>
            </a:r>
            <a:r>
              <a:rPr lang="en-US" altLang="zh-TW" dirty="0" smtClean="0"/>
              <a:t>C++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class</a:t>
            </a:r>
            <a:r>
              <a:rPr lang="en-US" altLang="zh-TW" dirty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MyBlackBoard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{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public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MyBlackBoard</a:t>
            </a:r>
            <a:r>
              <a:rPr lang="en-US" altLang="zh-TW" dirty="0"/>
              <a:t>();</a:t>
            </a:r>
          </a:p>
          <a:p>
            <a:pPr marL="0" indent="0">
              <a:buNone/>
            </a:pPr>
            <a:r>
              <a:rPr lang="en-US" altLang="zh-TW" dirty="0"/>
              <a:t>	~</a:t>
            </a:r>
            <a:r>
              <a:rPr lang="en-US" altLang="zh-TW" dirty="0" err="1"/>
              <a:t>MyBlackBoard</a:t>
            </a:r>
            <a:r>
              <a:rPr lang="en-US" altLang="zh-TW" dirty="0"/>
              <a:t>();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SetData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>
                <a:solidFill>
                  <a:srgbClr val="00FFFF"/>
                </a:solidFill>
              </a:rPr>
              <a:t>string</a:t>
            </a:r>
            <a:r>
              <a:rPr lang="en-US" altLang="zh-TW" dirty="0"/>
              <a:t> &amp;name, 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&amp;</a:t>
            </a:r>
            <a:r>
              <a:rPr lang="en-US" altLang="zh-TW" dirty="0" err="1"/>
              <a:t>mydata</a:t>
            </a:r>
            <a:r>
              <a:rPr lang="en-US" altLang="zh-TW" dirty="0"/>
              <a:t>);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*</a:t>
            </a:r>
            <a:r>
              <a:rPr lang="en-US" altLang="zh-TW" dirty="0" err="1"/>
              <a:t>GetData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>
                <a:solidFill>
                  <a:srgbClr val="00FFFF"/>
                </a:solidFill>
              </a:rPr>
              <a:t>string</a:t>
            </a:r>
            <a:r>
              <a:rPr lang="en-US" altLang="zh-TW" dirty="0"/>
              <a:t> &amp;name);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private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>
                <a:solidFill>
                  <a:srgbClr val="00FFFF"/>
                </a:solidFill>
              </a:rPr>
              <a:t>vector</a:t>
            </a:r>
            <a:r>
              <a:rPr lang="en-US" altLang="zh-TW" dirty="0"/>
              <a:t>&lt;</a:t>
            </a:r>
            <a:r>
              <a:rPr lang="en-US" altLang="zh-TW" dirty="0" err="1">
                <a:solidFill>
                  <a:srgbClr val="00FFFF"/>
                </a:solidFill>
              </a:rPr>
              <a:t>MyData</a:t>
            </a:r>
            <a:r>
              <a:rPr lang="en-US" altLang="zh-TW" dirty="0"/>
              <a:t> *&gt; </a:t>
            </a:r>
            <a:r>
              <a:rPr lang="en-US" altLang="zh-TW" dirty="0" err="1"/>
              <a:t>m_datas</a:t>
            </a:r>
            <a:r>
              <a:rPr lang="en-US" altLang="zh-TW" dirty="0"/>
              <a:t>;					</a:t>
            </a:r>
            <a:r>
              <a:rPr lang="en-US" altLang="zh-TW" dirty="0">
                <a:solidFill>
                  <a:srgbClr val="92D050"/>
                </a:solidFill>
              </a:rPr>
              <a:t>// dynamic allocated data array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 err="1">
                <a:solidFill>
                  <a:srgbClr val="00FFFF"/>
                </a:solidFill>
              </a:rPr>
              <a:t>unordered_map</a:t>
            </a:r>
            <a:r>
              <a:rPr lang="en-US" altLang="zh-TW" dirty="0"/>
              <a:t>&lt;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>
                <a:solidFill>
                  <a:srgbClr val="00FFFF"/>
                </a:solidFill>
              </a:rPr>
              <a:t>string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B0F0"/>
                </a:solidFill>
              </a:rPr>
              <a:t>unsigned</a:t>
            </a:r>
            <a:r>
              <a:rPr lang="en-US" altLang="zh-TW" dirty="0"/>
              <a:t>&gt; </a:t>
            </a:r>
            <a:r>
              <a:rPr lang="en-US" altLang="zh-TW" dirty="0" err="1"/>
              <a:t>m_hashtable</a:t>
            </a:r>
            <a:r>
              <a:rPr lang="en-US" altLang="zh-TW" dirty="0"/>
              <a:t>;	</a:t>
            </a:r>
            <a:r>
              <a:rPr lang="en-US" altLang="zh-TW" dirty="0">
                <a:solidFill>
                  <a:srgbClr val="92D050"/>
                </a:solidFill>
              </a:rPr>
              <a:t>// hash table for data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dirty="0" err="1"/>
              <a:t>HasData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/>
              <a:t> 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>
                <a:solidFill>
                  <a:srgbClr val="00FFFF"/>
                </a:solidFill>
              </a:rPr>
              <a:t>string</a:t>
            </a:r>
            <a:r>
              <a:rPr lang="en-US" altLang="zh-TW" dirty="0"/>
              <a:t> &amp;name);</a:t>
            </a:r>
          </a:p>
          <a:p>
            <a:pPr marL="0" indent="0">
              <a:buNone/>
            </a:pPr>
            <a:r>
              <a:rPr lang="en-US" altLang="zh-TW" dirty="0"/>
              <a:t>};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1380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Better Singleton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template</a:t>
            </a:r>
            <a:r>
              <a:rPr lang="en-US" altLang="zh-TW" dirty="0"/>
              <a:t> &lt;</a:t>
            </a:r>
            <a:r>
              <a:rPr lang="en-US" altLang="zh-TW" dirty="0" err="1">
                <a:solidFill>
                  <a:srgbClr val="00B0F0"/>
                </a:solidFill>
              </a:rPr>
              <a:t>typename</a:t>
            </a:r>
            <a:r>
              <a:rPr lang="en-US" altLang="zh-TW" dirty="0"/>
              <a:t> </a:t>
            </a:r>
            <a:r>
              <a:rPr lang="en-US" altLang="zh-TW" dirty="0" smtClean="0">
                <a:solidFill>
                  <a:srgbClr val="00FFFF"/>
                </a:solidFill>
              </a:rPr>
              <a:t>T</a:t>
            </a:r>
            <a:r>
              <a:rPr lang="en-US" altLang="zh-TW" dirty="0" smtClean="0"/>
              <a:t>&gt; </a:t>
            </a:r>
            <a:r>
              <a:rPr lang="en-US" altLang="zh-TW" dirty="0" smtClean="0">
                <a:solidFill>
                  <a:srgbClr val="00B0F0"/>
                </a:solidFill>
              </a:rPr>
              <a:t>class</a:t>
            </a:r>
            <a:r>
              <a:rPr lang="en-US" altLang="zh-TW" dirty="0" smtClean="0"/>
              <a:t> </a:t>
            </a:r>
            <a:r>
              <a:rPr lang="en-US" altLang="zh-TW" dirty="0" err="1">
                <a:solidFill>
                  <a:srgbClr val="00FFFF"/>
                </a:solidFill>
              </a:rPr>
              <a:t>Singleton_Deleter</a:t>
            </a:r>
            <a:r>
              <a:rPr lang="en-US" altLang="zh-TW" dirty="0">
                <a:solidFill>
                  <a:srgbClr val="00FFFF"/>
                </a:solidFill>
              </a:rPr>
              <a:t> </a:t>
            </a:r>
            <a:r>
              <a:rPr lang="en-US" altLang="zh-TW" dirty="0"/>
              <a:t>{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public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 operator()(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>
                <a:solidFill>
                  <a:srgbClr val="00FFFF"/>
                </a:solidFill>
              </a:rPr>
              <a:t>T</a:t>
            </a:r>
            <a:r>
              <a:rPr lang="en-US" altLang="zh-TW" dirty="0"/>
              <a:t> * </a:t>
            </a:r>
            <a:r>
              <a:rPr lang="en-US" altLang="zh-TW" dirty="0" err="1">
                <a:solidFill>
                  <a:srgbClr val="00B0F0"/>
                </a:solidFill>
              </a:rPr>
              <a:t>const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>
                <a:solidFill>
                  <a:schemeClr val="tx1">
                    <a:lumMod val="75000"/>
                  </a:schemeClr>
                </a:solidFill>
              </a:rPr>
              <a:t>instance</a:t>
            </a:r>
            <a:r>
              <a:rPr lang="en-US" altLang="zh-TW" dirty="0"/>
              <a:t>) { </a:t>
            </a:r>
            <a:r>
              <a:rPr lang="en-US" altLang="zh-TW" dirty="0">
                <a:solidFill>
                  <a:srgbClr val="00B0F0"/>
                </a:solidFill>
              </a:rPr>
              <a:t>delete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tx1">
                    <a:lumMod val="75000"/>
                  </a:schemeClr>
                </a:solidFill>
              </a:rPr>
              <a:t>instance</a:t>
            </a:r>
            <a:r>
              <a:rPr lang="en-US" altLang="zh-TW" dirty="0"/>
              <a:t>; }</a:t>
            </a:r>
          </a:p>
          <a:p>
            <a:pPr marL="0" indent="0">
              <a:buNone/>
            </a:pPr>
            <a:r>
              <a:rPr lang="en-US" altLang="zh-TW" dirty="0"/>
              <a:t>};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template</a:t>
            </a:r>
            <a:r>
              <a:rPr lang="en-US" altLang="zh-TW" dirty="0"/>
              <a:t> &lt;</a:t>
            </a:r>
            <a:r>
              <a:rPr lang="en-US" altLang="zh-TW" dirty="0" err="1">
                <a:solidFill>
                  <a:srgbClr val="00B0F0"/>
                </a:solidFill>
              </a:rPr>
              <a:t>typename</a:t>
            </a:r>
            <a:r>
              <a:rPr lang="en-US" altLang="zh-TW" dirty="0">
                <a:solidFill>
                  <a:srgbClr val="00B0F0"/>
                </a:solidFill>
              </a:rPr>
              <a:t> </a:t>
            </a:r>
            <a:r>
              <a:rPr lang="en-US" altLang="zh-TW" dirty="0" smtClean="0">
                <a:solidFill>
                  <a:srgbClr val="00FFFF"/>
                </a:solidFill>
              </a:rPr>
              <a:t>T</a:t>
            </a:r>
            <a:r>
              <a:rPr lang="en-US" altLang="zh-TW" dirty="0" smtClean="0"/>
              <a:t>&gt; </a:t>
            </a:r>
            <a:r>
              <a:rPr lang="en-US" altLang="zh-TW" dirty="0" smtClean="0">
                <a:solidFill>
                  <a:srgbClr val="00B0F0"/>
                </a:solidFill>
              </a:rPr>
              <a:t>class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00FFFF"/>
                </a:solidFill>
              </a:rPr>
              <a:t>Singleton</a:t>
            </a:r>
            <a:r>
              <a:rPr lang="en-US" altLang="zh-TW" dirty="0"/>
              <a:t> {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public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00B0F0"/>
                </a:solidFill>
              </a:rPr>
              <a:t>static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FFFF"/>
                </a:solidFill>
              </a:rPr>
              <a:t>T</a:t>
            </a:r>
            <a:r>
              <a:rPr lang="en-US" altLang="zh-TW" dirty="0"/>
              <a:t> &amp;</a:t>
            </a:r>
            <a:r>
              <a:rPr lang="en-US" altLang="zh-TW" dirty="0" err="1"/>
              <a:t>GetInstance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00B0F0"/>
                </a:solidFill>
              </a:rPr>
              <a:t>void</a:t>
            </a:r>
            <a:r>
              <a:rPr lang="en-US" altLang="zh-TW" dirty="0"/>
              <a:t>) {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static</a:t>
            </a:r>
            <a:r>
              <a:rPr lang="en-US" altLang="zh-TW" dirty="0"/>
              <a:t> 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 err="1">
                <a:solidFill>
                  <a:srgbClr val="00FFFF"/>
                </a:solidFill>
              </a:rPr>
              <a:t>unique_ptr</a:t>
            </a:r>
            <a:r>
              <a:rPr lang="en-US" altLang="zh-TW" dirty="0"/>
              <a:t>&lt;</a:t>
            </a:r>
            <a:r>
              <a:rPr lang="en-US" altLang="zh-TW" dirty="0">
                <a:solidFill>
                  <a:srgbClr val="00FFFF"/>
                </a:solidFill>
              </a:rPr>
              <a:t>T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00FFFF"/>
                </a:solidFill>
              </a:rPr>
              <a:t>Singleton_Deleter</a:t>
            </a:r>
            <a:r>
              <a:rPr lang="en-US" altLang="zh-TW" dirty="0"/>
              <a:t>&lt;</a:t>
            </a:r>
            <a:r>
              <a:rPr lang="en-US" altLang="zh-TW" dirty="0">
                <a:solidFill>
                  <a:srgbClr val="00FFFF"/>
                </a:solidFill>
              </a:rPr>
              <a:t>T</a:t>
            </a:r>
            <a:r>
              <a:rPr lang="en-US" altLang="zh-TW" dirty="0"/>
              <a:t>&gt;&gt; </a:t>
            </a:r>
            <a:r>
              <a:rPr lang="en-US" altLang="zh-TW" dirty="0" err="1">
                <a:solidFill>
                  <a:srgbClr val="FFFF00"/>
                </a:solidFill>
              </a:rPr>
              <a:t>instance_ptr</a:t>
            </a:r>
            <a:r>
              <a:rPr lang="en-US" altLang="zh-TW" dirty="0">
                <a:solidFill>
                  <a:srgbClr val="FFFF00"/>
                </a:solidFill>
              </a:rPr>
              <a:t> </a:t>
            </a:r>
            <a:r>
              <a:rPr lang="en-US" altLang="zh-TW" dirty="0"/>
              <a:t>= </a:t>
            </a:r>
            <a:r>
              <a:rPr lang="en-US" altLang="zh-TW" dirty="0" err="1"/>
              <a:t>std</a:t>
            </a:r>
            <a:r>
              <a:rPr lang="en-US" altLang="zh-TW" dirty="0"/>
              <a:t>::</a:t>
            </a:r>
            <a:r>
              <a:rPr lang="en-US" altLang="zh-TW" dirty="0" err="1">
                <a:solidFill>
                  <a:srgbClr val="00FFFF"/>
                </a:solidFill>
              </a:rPr>
              <a:t>make_unique</a:t>
            </a:r>
            <a:r>
              <a:rPr lang="en-US" altLang="zh-TW" dirty="0"/>
              <a:t>&lt;</a:t>
            </a:r>
            <a:r>
              <a:rPr lang="en-US" altLang="zh-TW" dirty="0">
                <a:solidFill>
                  <a:srgbClr val="00FFFF"/>
                </a:solidFill>
              </a:rPr>
              <a:t>T</a:t>
            </a:r>
            <a:r>
              <a:rPr lang="en-US" altLang="zh-TW" dirty="0"/>
              <a:t>&gt;();</a:t>
            </a:r>
          </a:p>
          <a:p>
            <a:pPr marL="0" indent="0">
              <a:buNone/>
            </a:pPr>
            <a:r>
              <a:rPr lang="en-US" altLang="zh-TW" dirty="0"/>
              <a:t>		</a:t>
            </a:r>
            <a:r>
              <a:rPr lang="en-US" altLang="zh-TW" dirty="0">
                <a:solidFill>
                  <a:srgbClr val="00B0F0"/>
                </a:solidFill>
              </a:rPr>
              <a:t>return</a:t>
            </a:r>
            <a:r>
              <a:rPr lang="en-US" altLang="zh-TW" dirty="0"/>
              <a:t> *</a:t>
            </a:r>
            <a:r>
              <a:rPr lang="en-US" altLang="zh-TW" dirty="0" err="1">
                <a:solidFill>
                  <a:srgbClr val="FFFF00"/>
                </a:solidFill>
              </a:rPr>
              <a:t>instance_ptr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}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private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Singleton() {}</a:t>
            </a:r>
          </a:p>
          <a:p>
            <a:pPr marL="0" indent="0">
              <a:buNone/>
            </a:pPr>
            <a:r>
              <a:rPr lang="en-US" altLang="zh-TW" dirty="0"/>
              <a:t>};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1588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</a:t>
            </a:r>
            <a:r>
              <a:rPr lang="en-US" altLang="zh-TW" dirty="0" smtClean="0"/>
              <a:t>Advantages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Decouple data </a:t>
            </a:r>
            <a:r>
              <a:rPr lang="en-US" altLang="zh-TW" dirty="0" smtClean="0"/>
              <a:t>from logics.</a:t>
            </a:r>
          </a:p>
          <a:p>
            <a:r>
              <a:rPr lang="en-US" altLang="zh-TW" dirty="0" smtClean="0"/>
              <a:t>Easier for design change.</a:t>
            </a:r>
          </a:p>
          <a:p>
            <a:r>
              <a:rPr lang="en-US" altLang="zh-TW" dirty="0" smtClean="0"/>
              <a:t>Performance.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913231"/>
            <a:ext cx="5298141" cy="247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12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Blackboard 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Physical blackboard</a:t>
            </a:r>
          </a:p>
          <a:p>
            <a:pPr lvl="1"/>
            <a:r>
              <a:rPr lang="en-US" altLang="zh-TW" dirty="0"/>
              <a:t>Publicly read/writeable</a:t>
            </a:r>
          </a:p>
          <a:p>
            <a:pPr lvl="1"/>
            <a:r>
              <a:rPr lang="en-US" altLang="zh-TW" dirty="0" smtClean="0"/>
              <a:t>Possibly organized</a:t>
            </a:r>
          </a:p>
          <a:p>
            <a:pPr lvl="1"/>
            <a:endParaRPr lang="en-US" altLang="zh-TW" dirty="0" smtClean="0"/>
          </a:p>
          <a:p>
            <a:r>
              <a:rPr lang="en-US" altLang="zh-TW" dirty="0" smtClean="0"/>
              <a:t>More like a bulletin board</a:t>
            </a:r>
          </a:p>
          <a:p>
            <a:pPr lvl="1"/>
            <a:r>
              <a:rPr lang="en-US" altLang="zh-TW" dirty="0" smtClean="0"/>
              <a:t>Post requests and information</a:t>
            </a:r>
          </a:p>
          <a:p>
            <a:pPr lvl="1"/>
            <a:r>
              <a:rPr lang="en-US" altLang="zh-TW" dirty="0" smtClean="0"/>
              <a:t>Respond to items of interest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86012" y="1868653"/>
            <a:ext cx="5558675" cy="416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0536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Advantages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3533913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Architecture 101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Reference:</a:t>
            </a:r>
          </a:p>
          <a:p>
            <a:pPr lvl="1"/>
            <a:r>
              <a:rPr lang="en-US" altLang="zh-TW" dirty="0"/>
              <a:t>http://</a:t>
            </a:r>
            <a:r>
              <a:rPr lang="en-US" altLang="zh-TW" dirty="0" smtClean="0"/>
              <a:t>www.jorkin.com/talks/UT_blackboards.zip</a:t>
            </a:r>
          </a:p>
          <a:p>
            <a:pPr lvl="1"/>
            <a:r>
              <a:rPr lang="en-US" altLang="zh-TW" dirty="0"/>
              <a:t>"Blackboard Architectures" - AI Game Programming Wisdom</a:t>
            </a:r>
            <a:endParaRPr lang="en-US" altLang="zh-TW" dirty="0" smtClean="0"/>
          </a:p>
          <a:p>
            <a:pPr lvl="1"/>
            <a:r>
              <a:rPr lang="en-US" altLang="zh-TW" dirty="0"/>
              <a:t>"Simple Techniques for Coordinated </a:t>
            </a:r>
            <a:r>
              <a:rPr lang="en-US" altLang="zh-TW" dirty="0" smtClean="0"/>
              <a:t>Behavior“ - </a:t>
            </a:r>
            <a:r>
              <a:rPr lang="it-IT" altLang="zh-TW" dirty="0"/>
              <a:t>AI Game Programming Wisdom </a:t>
            </a:r>
            <a:r>
              <a:rPr lang="it-IT" altLang="zh-TW" dirty="0" smtClean="0"/>
              <a:t>2</a:t>
            </a:r>
          </a:p>
          <a:p>
            <a:pPr lvl="1"/>
            <a:r>
              <a:rPr lang="en-US" altLang="zh-TW" dirty="0"/>
              <a:t>"Using a Static Blackboard to Store World Knowledge" - AiGameDev.com</a:t>
            </a:r>
            <a:endParaRPr lang="it-IT" altLang="zh-TW" dirty="0" smtClean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206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Architecture 101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03313" y="2052918"/>
            <a:ext cx="5431958" cy="4195481"/>
          </a:xfrm>
        </p:spPr>
        <p:txBody>
          <a:bodyPr/>
          <a:lstStyle/>
          <a:p>
            <a:r>
              <a:rPr lang="en-US" altLang="zh-TW" dirty="0" smtClean="0"/>
              <a:t>Think about a situation:</a:t>
            </a:r>
          </a:p>
          <a:p>
            <a:pPr lvl="1"/>
            <a:r>
              <a:rPr lang="en-US" altLang="zh-TW" dirty="0" smtClean="0"/>
              <a:t>Hunters coordinate to fight a monster</a:t>
            </a:r>
          </a:p>
          <a:p>
            <a:pPr lvl="1"/>
            <a:r>
              <a:rPr lang="en-US" altLang="zh-TW" dirty="0" smtClean="0"/>
              <a:t>Different classes matter</a:t>
            </a:r>
          </a:p>
          <a:p>
            <a:pPr lvl="1"/>
            <a:r>
              <a:rPr lang="en-US" altLang="zh-TW" dirty="0" smtClean="0"/>
              <a:t>How to form formation</a:t>
            </a:r>
          </a:p>
          <a:p>
            <a:pPr lvl="1"/>
            <a:r>
              <a:rPr lang="en-US" altLang="zh-TW" dirty="0"/>
              <a:t>H</a:t>
            </a:r>
            <a:r>
              <a:rPr lang="en-US" altLang="zh-TW" dirty="0" smtClean="0"/>
              <a:t>ow to determine strategy based on each character’s skill and position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271" y="1954304"/>
            <a:ext cx="4518212" cy="338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21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Architecture 101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Each agent talks to each other</a:t>
                </a:r>
              </a:p>
              <a:p>
                <a:r>
                  <a:rPr lang="en-US" altLang="zh-TW" dirty="0" smtClean="0"/>
                  <a:t>2 agents : 1 communication</a:t>
                </a:r>
              </a:p>
              <a:p>
                <a:r>
                  <a:rPr lang="en-US" altLang="zh-TW" dirty="0" smtClean="0"/>
                  <a:t>3 agents : 3 communications</a:t>
                </a:r>
              </a:p>
              <a:p>
                <a:r>
                  <a:rPr lang="en-US" altLang="zh-TW" dirty="0" smtClean="0"/>
                  <a:t>4 agents : 6 communications</a:t>
                </a:r>
              </a:p>
              <a:p>
                <a:r>
                  <a:rPr lang="en-US" altLang="zh-TW" dirty="0" smtClean="0"/>
                  <a:t>…..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−1)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altLang="zh-TW" dirty="0" smtClean="0"/>
              </a:p>
              <a:p>
                <a:endParaRPr lang="en-US" altLang="zh-TW" dirty="0" smtClean="0"/>
              </a:p>
              <a:p>
                <a:r>
                  <a:rPr lang="en-US" altLang="zh-TW" dirty="0" smtClean="0"/>
                  <a:t>That’s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dirty="0" smtClean="0"/>
                  <a:t>) !!!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417" y="1712258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3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</a:t>
            </a:r>
            <a:r>
              <a:rPr lang="en-US" altLang="zh-TW" dirty="0" smtClean="0"/>
              <a:t>lackboard </a:t>
            </a:r>
            <a:r>
              <a:rPr lang="en-US" altLang="zh-TW" dirty="0"/>
              <a:t>I</a:t>
            </a:r>
            <a:r>
              <a:rPr lang="en-US" altLang="zh-TW" dirty="0" smtClean="0"/>
              <a:t>s Shared Memory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Read/write memory</a:t>
            </a:r>
          </a:p>
          <a:p>
            <a:r>
              <a:rPr lang="en-US" altLang="zh-TW" dirty="0"/>
              <a:t>Working memory</a:t>
            </a:r>
          </a:p>
          <a:p>
            <a:r>
              <a:rPr lang="en-US" altLang="zh-TW" dirty="0"/>
              <a:t>Like a hard-drive</a:t>
            </a:r>
          </a:p>
          <a:p>
            <a:r>
              <a:rPr lang="en-US" altLang="zh-TW" dirty="0"/>
              <a:t>Like a database</a:t>
            </a:r>
          </a:p>
          <a:p>
            <a:r>
              <a:rPr lang="en-US" altLang="zh-TW" dirty="0"/>
              <a:t>No processing (other than sorting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Maybe not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252" y="2617693"/>
            <a:ext cx="4897075" cy="30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11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</a:t>
            </a:r>
            <a:r>
              <a:rPr lang="en-US" altLang="zh-TW" dirty="0" smtClean="0"/>
              <a:t>For Communication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Centralized communication</a:t>
            </a:r>
          </a:p>
          <a:p>
            <a:r>
              <a:rPr lang="en-US" altLang="zh-TW" dirty="0"/>
              <a:t>Agents communicate</a:t>
            </a:r>
          </a:p>
          <a:p>
            <a:r>
              <a:rPr lang="en-US" altLang="zh-TW" dirty="0"/>
              <a:t>Sub-systems of an agent communicate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582" y="3671047"/>
            <a:ext cx="5090270" cy="25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00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</a:t>
            </a:r>
            <a:r>
              <a:rPr lang="en-US" altLang="zh-TW" dirty="0" smtClean="0"/>
              <a:t>Pattern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81" y="1666776"/>
            <a:ext cx="5288524" cy="3966393"/>
          </a:xfr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635" y="2606177"/>
            <a:ext cx="5095358" cy="382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82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Blackboard </a:t>
            </a:r>
            <a:r>
              <a:rPr lang="en-US" altLang="zh-TW" dirty="0" smtClean="0"/>
              <a:t>Pattern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4209985" cy="4195762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035" y="1853248"/>
            <a:ext cx="5095358" cy="3821517"/>
          </a:xfrm>
          <a:prstGeom prst="rect">
            <a:avLst/>
          </a:prstGeom>
        </p:spPr>
      </p:pic>
      <p:cxnSp>
        <p:nvCxnSpPr>
          <p:cNvPr id="7" name="直線單箭頭接點 6"/>
          <p:cNvCxnSpPr/>
          <p:nvPr/>
        </p:nvCxnSpPr>
        <p:spPr>
          <a:xfrm flipH="1">
            <a:off x="4303059" y="4347882"/>
            <a:ext cx="3236259" cy="73510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H="1">
            <a:off x="4217335" y="3253778"/>
            <a:ext cx="3497915" cy="32979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 flipH="1">
            <a:off x="4217336" y="3867150"/>
            <a:ext cx="2383489" cy="58159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971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292</TotalTime>
  <Words>412</Words>
  <Application>Microsoft Office PowerPoint</Application>
  <PresentationFormat>寬螢幕</PresentationFormat>
  <Paragraphs>194</Paragraphs>
  <Slides>31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7" baseType="lpstr">
      <vt:lpstr>新細明體</vt:lpstr>
      <vt:lpstr>Arial</vt:lpstr>
      <vt:lpstr>Cambria Math</vt:lpstr>
      <vt:lpstr>Century Gothic</vt:lpstr>
      <vt:lpstr>Wingdings 3</vt:lpstr>
      <vt:lpstr>離子</vt:lpstr>
      <vt:lpstr>Blackboard Architecture 101</vt:lpstr>
      <vt:lpstr>What Is Blackboard ?</vt:lpstr>
      <vt:lpstr>What Is Blackboard ?</vt:lpstr>
      <vt:lpstr>Blackboard Architecture 101</vt:lpstr>
      <vt:lpstr>Blackboard Architecture 101</vt:lpstr>
      <vt:lpstr>Blackboard Is Shared Memory</vt:lpstr>
      <vt:lpstr>Blackboard For Communication</vt:lpstr>
      <vt:lpstr>Blackboard Pattern</vt:lpstr>
      <vt:lpstr>Blackboard Pattern</vt:lpstr>
      <vt:lpstr>Problem : Agents Doing Same Thing At Same Time</vt:lpstr>
      <vt:lpstr>Problem : Agents Doing Things Too Often</vt:lpstr>
      <vt:lpstr>Problem : Pick Roles For Formations</vt:lpstr>
      <vt:lpstr>Blackboard As Shared Memory Space</vt:lpstr>
      <vt:lpstr>Blackboard As Shared Memory Space</vt:lpstr>
      <vt:lpstr>Blackboard Implementation</vt:lpstr>
      <vt:lpstr>Static Blackboard</vt:lpstr>
      <vt:lpstr>Static Blackboard</vt:lpstr>
      <vt:lpstr>Dynamic Blackboard</vt:lpstr>
      <vt:lpstr>Dynamic Blackboard Implementation</vt:lpstr>
      <vt:lpstr>Dynamic Blackboard Implementation in C</vt:lpstr>
      <vt:lpstr>Dynamic Blackboard Implementation in C</vt:lpstr>
      <vt:lpstr>Dynamic Blackboard Implementation in C</vt:lpstr>
      <vt:lpstr>Dynamic Blackboard Implementation in C</vt:lpstr>
      <vt:lpstr>Singleton</vt:lpstr>
      <vt:lpstr>Singleton in C</vt:lpstr>
      <vt:lpstr>Dynamic Blackboard Implementation in C++</vt:lpstr>
      <vt:lpstr>Dynamic Blackboard Implementation in C++</vt:lpstr>
      <vt:lpstr>Better Singleton</vt:lpstr>
      <vt:lpstr>Blackboard Advantages</vt:lpstr>
      <vt:lpstr>Blackboard Advantages</vt:lpstr>
      <vt:lpstr>Blackboard Architecture 101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SIMPLEST AI TRICK IN THE BOOK</dc:title>
  <dc:creator>Foxx</dc:creator>
  <cp:lastModifiedBy>Foxx</cp:lastModifiedBy>
  <cp:revision>32</cp:revision>
  <dcterms:created xsi:type="dcterms:W3CDTF">2016-10-04T04:15:29Z</dcterms:created>
  <dcterms:modified xsi:type="dcterms:W3CDTF">2016-11-02T09:17:44Z</dcterms:modified>
</cp:coreProperties>
</file>

<file path=docProps/thumbnail.jpeg>
</file>